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5" r:id="rId3"/>
    <p:sldId id="266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CF513-0D3A-4547-A481-7791F46B992D}" type="datetimeFigureOut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B3780-FAE5-4B12-BC76-D85261824E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41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419244"/>
            <a:ext cx="9144000" cy="1793839"/>
          </a:xfrm>
        </p:spPr>
        <p:txBody>
          <a:bodyPr anchor="ctr">
            <a:normAutofit/>
          </a:bodyPr>
          <a:lstStyle>
            <a:lvl1pPr algn="ctr">
              <a:defRPr sz="54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655993"/>
            <a:ext cx="9144000" cy="554326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334963" y="6359397"/>
            <a:ext cx="2743200" cy="365125"/>
          </a:xfrm>
        </p:spPr>
        <p:txBody>
          <a:bodyPr/>
          <a:lstStyle/>
          <a:p>
            <a:fld id="{B7545025-9108-43A6-B256-AEC7BDA912BB}" type="datetime1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9113838" y="6356350"/>
            <a:ext cx="2743200" cy="365125"/>
          </a:xfrm>
        </p:spPr>
        <p:txBody>
          <a:bodyPr/>
          <a:lstStyle/>
          <a:p>
            <a:fld id="{8522DFE4-ED60-4BAF-9D99-BA01EBD6D71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282640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469" userDrawn="1">
          <p15:clr>
            <a:srgbClr val="FBAE40"/>
          </p15:clr>
        </p15:guide>
        <p15:guide id="4" pos="21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338879" y="6356350"/>
            <a:ext cx="2743200" cy="365125"/>
          </a:xfrm>
        </p:spPr>
        <p:txBody>
          <a:bodyPr/>
          <a:lstStyle/>
          <a:p>
            <a:fld id="{0BE8E58B-08F3-4FC1-959D-C85C078F6FD8}" type="datetime1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9113886" y="6356350"/>
            <a:ext cx="2743200" cy="365125"/>
          </a:xfrm>
        </p:spPr>
        <p:txBody>
          <a:bodyPr/>
          <a:lstStyle/>
          <a:p>
            <a:fld id="{8522DFE4-ED60-4BAF-9D99-BA01EBD6D71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334963" y="165620"/>
            <a:ext cx="11522075" cy="1325563"/>
          </a:xfrm>
        </p:spPr>
        <p:txBody>
          <a:bodyPr/>
          <a:lstStyle>
            <a:lvl1pPr>
              <a:defRPr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3"/>
          </p:nvPr>
        </p:nvSpPr>
        <p:spPr>
          <a:xfrm>
            <a:off x="338879" y="1844675"/>
            <a:ext cx="11518207" cy="482600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  <a:lvl2pPr marL="457200" indent="0">
              <a:buNone/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659216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96" userDrawn="1">
          <p15:clr>
            <a:srgbClr val="FBAE40"/>
          </p15:clr>
        </p15:guide>
        <p15:guide id="4" pos="211" userDrawn="1">
          <p15:clr>
            <a:srgbClr val="FBAE40"/>
          </p15:clr>
        </p15:guide>
        <p15:guide id="5" pos="746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1627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DE614-BAA1-4364-8CB8-FAFAA6B032D4}" type="datetime1">
              <a:rPr kumimoji="1" lang="ja-JP" altLang="en-US" smtClean="0"/>
              <a:t>2019/8/17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2DFE4-ED60-4BAF-9D99-BA01EBD6D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11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468880" y="361950"/>
            <a:ext cx="9656064" cy="52638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00911" y="361950"/>
            <a:ext cx="2109412" cy="5263896"/>
            <a:chOff x="334963" y="530352"/>
            <a:chExt cx="2463101" cy="5779008"/>
          </a:xfrm>
          <a:solidFill>
            <a:schemeClr val="tx2"/>
          </a:solidFill>
        </p:grpSpPr>
        <p:sp>
          <p:nvSpPr>
            <p:cNvPr id="5" name="下矢印 4"/>
            <p:cNvSpPr/>
            <p:nvPr/>
          </p:nvSpPr>
          <p:spPr>
            <a:xfrm>
              <a:off x="334963" y="530352"/>
              <a:ext cx="2463101" cy="1444752"/>
            </a:xfrm>
            <a:prstGeom prst="downArrow">
              <a:avLst>
                <a:gd name="adj1" fmla="val 100000"/>
                <a:gd name="adj2" fmla="val 3354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b="1" dirty="0">
                  <a:solidFill>
                    <a:schemeClr val="bg1"/>
                  </a:solidFill>
                </a:rPr>
                <a:t>調査・企画</a:t>
              </a:r>
              <a:r>
                <a:rPr lang="ja-JP" altLang="en-US" sz="2400" b="1" dirty="0" smtClean="0">
                  <a:solidFill>
                    <a:schemeClr val="bg1"/>
                  </a:solidFill>
                </a:rPr>
                <a:t>・</a:t>
              </a:r>
              <a:r>
                <a:rPr lang="en-US" altLang="ja-JP" sz="2400" b="1" dirty="0" smtClean="0">
                  <a:solidFill>
                    <a:schemeClr val="bg1"/>
                  </a:solidFill>
                </a:rPr>
                <a:t/>
              </a:r>
              <a:br>
                <a:rPr lang="en-US" altLang="ja-JP" sz="2400" b="1" dirty="0" smtClean="0">
                  <a:solidFill>
                    <a:schemeClr val="bg1"/>
                  </a:solidFill>
                </a:rPr>
              </a:br>
              <a:r>
                <a:rPr lang="ja-JP" altLang="en-US" sz="2400" b="1" dirty="0" smtClean="0">
                  <a:solidFill>
                    <a:schemeClr val="bg1"/>
                  </a:solidFill>
                </a:rPr>
                <a:t>コンサルティング</a:t>
              </a:r>
              <a:endParaRPr kumimoji="1" lang="ja-JP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下矢印 6"/>
            <p:cNvSpPr/>
            <p:nvPr/>
          </p:nvSpPr>
          <p:spPr>
            <a:xfrm>
              <a:off x="334963" y="1975104"/>
              <a:ext cx="2463101" cy="1444752"/>
            </a:xfrm>
            <a:prstGeom prst="downArrow">
              <a:avLst>
                <a:gd name="adj1" fmla="val 100000"/>
                <a:gd name="adj2" fmla="val 3354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b="1" dirty="0">
                  <a:solidFill>
                    <a:schemeClr val="bg1"/>
                  </a:solidFill>
                </a:rPr>
                <a:t>デザイン・設計</a:t>
              </a:r>
              <a:endParaRPr kumimoji="1" lang="ja-JP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下矢印 7"/>
            <p:cNvSpPr/>
            <p:nvPr/>
          </p:nvSpPr>
          <p:spPr>
            <a:xfrm>
              <a:off x="334963" y="3419856"/>
              <a:ext cx="2463101" cy="1444752"/>
            </a:xfrm>
            <a:prstGeom prst="downArrow">
              <a:avLst>
                <a:gd name="adj1" fmla="val 100000"/>
                <a:gd name="adj2" fmla="val 3354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b="1" dirty="0">
                  <a:solidFill>
                    <a:schemeClr val="bg1"/>
                  </a:solidFill>
                </a:rPr>
                <a:t>制作・施工</a:t>
              </a:r>
              <a:endParaRPr kumimoji="1" lang="ja-JP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下矢印 8"/>
            <p:cNvSpPr/>
            <p:nvPr/>
          </p:nvSpPr>
          <p:spPr>
            <a:xfrm>
              <a:off x="334963" y="4864608"/>
              <a:ext cx="2463101" cy="1444752"/>
            </a:xfrm>
            <a:prstGeom prst="downArrow">
              <a:avLst>
                <a:gd name="adj1" fmla="val 100000"/>
                <a:gd name="adj2" fmla="val 3354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b="1" dirty="0">
                  <a:solidFill>
                    <a:schemeClr val="bg1"/>
                  </a:solidFill>
                </a:rPr>
                <a:t>運営管理</a:t>
              </a:r>
              <a:endParaRPr kumimoji="1" lang="ja-JP" alt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2681784" y="812530"/>
            <a:ext cx="5392800" cy="1298452"/>
            <a:chOff x="3073464" y="526780"/>
            <a:chExt cx="5392800" cy="129845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3824484" y="1002268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乃村工藝社</a:t>
              </a:r>
              <a:endParaRPr kumimoji="1"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165348" y="1002268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丹青社</a:t>
              </a:r>
              <a:endParaRPr kumimoji="1"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3073464" y="526780"/>
              <a:ext cx="5392800" cy="1298452"/>
              <a:chOff x="4446379" y="691372"/>
              <a:chExt cx="3970683" cy="1298452"/>
            </a:xfrm>
          </p:grpSpPr>
          <p:sp>
            <p:nvSpPr>
              <p:cNvPr id="20" name="円/楕円 19"/>
              <p:cNvSpPr/>
              <p:nvPr/>
            </p:nvSpPr>
            <p:spPr>
              <a:xfrm>
                <a:off x="4446379" y="861319"/>
                <a:ext cx="3970683" cy="112850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181221" y="691372"/>
                <a:ext cx="475889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b="1" dirty="0" smtClean="0"/>
                  <a:t>総合</a:t>
                </a:r>
                <a:endParaRPr kumimoji="1" lang="ja-JP" altLang="en-US" b="1" dirty="0"/>
              </a:p>
            </p:txBody>
          </p:sp>
        </p:grpSp>
      </p:grpSp>
      <p:grpSp>
        <p:nvGrpSpPr>
          <p:cNvPr id="36" name="グループ化 35"/>
          <p:cNvGrpSpPr/>
          <p:nvPr/>
        </p:nvGrpSpPr>
        <p:grpSpPr>
          <a:xfrm>
            <a:off x="2681784" y="2297432"/>
            <a:ext cx="5392800" cy="2114228"/>
            <a:chOff x="3073464" y="2011682"/>
            <a:chExt cx="5392800" cy="2114228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3827336" y="2403268"/>
              <a:ext cx="11592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スペース</a:t>
              </a:r>
              <a:endParaRPr kumimoji="1"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5920246" y="2429066"/>
              <a:ext cx="14494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ラックランド</a:t>
              </a:r>
              <a:endParaRPr kumimoji="1"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006872" y="3223033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船場</a:t>
              </a:r>
              <a:endParaRPr kumimoji="1"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610866" y="3041383"/>
              <a:ext cx="206819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インターライフ</a:t>
              </a:r>
              <a:r>
                <a:rPr kumimoji="1" lang="en-US" altLang="ja-JP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kumimoji="1" lang="en-US" altLang="ja-JP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ホールディングス</a:t>
              </a:r>
              <a:endParaRPr kumimoji="1"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3073464" y="2011682"/>
              <a:ext cx="5392800" cy="2114228"/>
              <a:chOff x="4446379" y="761375"/>
              <a:chExt cx="3970683" cy="1228449"/>
            </a:xfrm>
          </p:grpSpPr>
          <p:sp>
            <p:nvSpPr>
              <p:cNvPr id="23" name="円/楕円 22"/>
              <p:cNvSpPr/>
              <p:nvPr/>
            </p:nvSpPr>
            <p:spPr>
              <a:xfrm>
                <a:off x="4446379" y="861319"/>
                <a:ext cx="3970683" cy="112850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5820219" y="761375"/>
                <a:ext cx="1223006" cy="21459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ja-JP" altLang="en-US" b="1" dirty="0" smtClean="0"/>
                  <a:t>商業</a:t>
                </a:r>
                <a:r>
                  <a:rPr lang="ja-JP" altLang="en-US" b="1" dirty="0"/>
                  <a:t>施設</a:t>
                </a:r>
                <a:r>
                  <a:rPr lang="ja-JP" altLang="en-US" b="1" dirty="0" smtClean="0"/>
                  <a:t>メイン</a:t>
                </a:r>
                <a:endParaRPr kumimoji="1" lang="ja-JP" altLang="en-US" b="1" dirty="0"/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2681784" y="4685979"/>
            <a:ext cx="5392800" cy="853251"/>
            <a:chOff x="3073464" y="4400229"/>
            <a:chExt cx="5392800" cy="853251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6942007" y="4641672"/>
              <a:ext cx="6399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レイ</a:t>
              </a:r>
              <a:endParaRPr kumimoji="1"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824587" y="4641672"/>
              <a:ext cx="1156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セレスポ</a:t>
              </a:r>
              <a:endParaRPr kumimoji="1"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25" name="グループ化 24"/>
            <p:cNvGrpSpPr/>
            <p:nvPr/>
          </p:nvGrpSpPr>
          <p:grpSpPr>
            <a:xfrm>
              <a:off x="3073464" y="4400229"/>
              <a:ext cx="5392800" cy="853251"/>
              <a:chOff x="4446379" y="761375"/>
              <a:chExt cx="3970683" cy="1228449"/>
            </a:xfrm>
          </p:grpSpPr>
          <p:sp>
            <p:nvSpPr>
              <p:cNvPr id="26" name="円/楕円 25"/>
              <p:cNvSpPr/>
              <p:nvPr/>
            </p:nvSpPr>
            <p:spPr>
              <a:xfrm>
                <a:off x="4446379" y="861319"/>
                <a:ext cx="3970683" cy="112850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5891597" y="761375"/>
                <a:ext cx="1080240" cy="21459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ja-JP" altLang="en-US" b="1" dirty="0" smtClean="0"/>
                  <a:t>イベントメイン</a:t>
                </a:r>
                <a:endParaRPr kumimoji="1" lang="ja-JP" altLang="en-US" b="1" dirty="0"/>
              </a:p>
            </p:txBody>
          </p:sp>
        </p:grpSp>
      </p:grpSp>
      <p:grpSp>
        <p:nvGrpSpPr>
          <p:cNvPr id="52" name="グループ化 51"/>
          <p:cNvGrpSpPr/>
          <p:nvPr/>
        </p:nvGrpSpPr>
        <p:grpSpPr>
          <a:xfrm>
            <a:off x="2468879" y="5814387"/>
            <a:ext cx="9690957" cy="870935"/>
            <a:chOff x="2468879" y="5614415"/>
            <a:chExt cx="9690957" cy="870935"/>
          </a:xfrm>
        </p:grpSpPr>
        <p:sp>
          <p:nvSpPr>
            <p:cNvPr id="4" name="正方形/長方形 3"/>
            <p:cNvSpPr/>
            <p:nvPr/>
          </p:nvSpPr>
          <p:spPr>
            <a:xfrm>
              <a:off x="2468879" y="5614415"/>
              <a:ext cx="9690957" cy="8625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2682429" y="5680551"/>
              <a:ext cx="33297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ja-JP" altLang="en-US" b="1" dirty="0" smtClean="0"/>
                <a:t>商業施設</a:t>
              </a:r>
              <a:r>
                <a:rPr lang="en-US" altLang="ja-JP" dirty="0" smtClean="0"/>
                <a:t>(</a:t>
              </a:r>
              <a:r>
                <a:rPr lang="ja-JP" altLang="en-US" dirty="0" smtClean="0"/>
                <a:t>百貨店・飲食店等</a:t>
              </a:r>
              <a:r>
                <a:rPr lang="en-US" altLang="ja-JP" dirty="0" smtClean="0"/>
                <a:t>)</a:t>
              </a:r>
              <a:endParaRPr kumimoji="1" lang="ja-JP" altLang="en-US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682430" y="6116018"/>
              <a:ext cx="16642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ja-JP" altLang="en-US" b="1" dirty="0" smtClean="0"/>
                <a:t>イベント会場</a:t>
              </a:r>
              <a:endParaRPr kumimoji="1" lang="ja-JP" altLang="en-US" b="1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287381" y="5680551"/>
              <a:ext cx="33297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ja-JP" altLang="en-US" b="1" dirty="0" smtClean="0"/>
                <a:t>文化施設</a:t>
              </a:r>
              <a:r>
                <a:rPr lang="en-US" altLang="ja-JP" dirty="0" smtClean="0"/>
                <a:t>(</a:t>
              </a:r>
              <a:r>
                <a:rPr lang="ja-JP" altLang="en-US" dirty="0" smtClean="0"/>
                <a:t>博物館・美術館等</a:t>
              </a:r>
              <a:r>
                <a:rPr lang="en-US" altLang="ja-JP" dirty="0" smtClean="0"/>
                <a:t>)</a:t>
              </a:r>
              <a:endParaRPr kumimoji="1" lang="ja-JP" altLang="en-US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7287382" y="6116018"/>
              <a:ext cx="4825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ja-JP" altLang="en-US" b="1" dirty="0" smtClean="0"/>
                <a:t>その他</a:t>
              </a:r>
              <a:r>
                <a:rPr lang="en-US" altLang="ja-JP" dirty="0" smtClean="0"/>
                <a:t>(</a:t>
              </a:r>
              <a:r>
                <a:rPr lang="ja-JP" altLang="en-US" dirty="0" smtClean="0"/>
                <a:t>オフィス、ホテル、アミューズメント施設等</a:t>
              </a:r>
              <a:r>
                <a:rPr lang="en-US" altLang="ja-JP" dirty="0" smtClean="0"/>
                <a:t>)</a:t>
              </a:r>
              <a:endParaRPr kumimoji="1" lang="ja-JP" altLang="en-US" dirty="0"/>
            </a:p>
          </p:txBody>
        </p:sp>
      </p:grpSp>
      <p:sp>
        <p:nvSpPr>
          <p:cNvPr id="33" name="曲折矢印 32"/>
          <p:cNvSpPr/>
          <p:nvPr/>
        </p:nvSpPr>
        <p:spPr>
          <a:xfrm rot="10800000" flipH="1">
            <a:off x="1124394" y="5680225"/>
            <a:ext cx="1106424" cy="671737"/>
          </a:xfrm>
          <a:prstGeom prst="bentArrow">
            <a:avLst>
              <a:gd name="adj1" fmla="val 29500"/>
              <a:gd name="adj2" fmla="val 25000"/>
              <a:gd name="adj3" fmla="val 25000"/>
              <a:gd name="adj4" fmla="val 4375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28541" y="6335974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 smtClean="0"/>
              <a:t>空間を演出</a:t>
            </a:r>
            <a:endParaRPr kumimoji="1" lang="ja-JP" altLang="en-US" u="sng" dirty="0"/>
          </a:p>
        </p:txBody>
      </p:sp>
      <p:grpSp>
        <p:nvGrpSpPr>
          <p:cNvPr id="38" name="グループ化 37"/>
          <p:cNvGrpSpPr/>
          <p:nvPr/>
        </p:nvGrpSpPr>
        <p:grpSpPr>
          <a:xfrm>
            <a:off x="9391634" y="2174004"/>
            <a:ext cx="2079158" cy="1468432"/>
            <a:chOff x="3928187" y="545068"/>
            <a:chExt cx="3683355" cy="1468432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4628345" y="1388691"/>
              <a:ext cx="25081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協力会社</a:t>
              </a:r>
              <a:endParaRPr kumimoji="1"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1" name="グループ化 40"/>
            <p:cNvGrpSpPr/>
            <p:nvPr/>
          </p:nvGrpSpPr>
          <p:grpSpPr>
            <a:xfrm>
              <a:off x="3928187" y="545068"/>
              <a:ext cx="3683355" cy="1468432"/>
              <a:chOff x="5075706" y="709660"/>
              <a:chExt cx="2712030" cy="1468432"/>
            </a:xfrm>
          </p:grpSpPr>
          <p:sp>
            <p:nvSpPr>
              <p:cNvPr id="42" name="円/楕円 41"/>
              <p:cNvSpPr/>
              <p:nvPr/>
            </p:nvSpPr>
            <p:spPr>
              <a:xfrm>
                <a:off x="5075706" y="861319"/>
                <a:ext cx="2712030" cy="131677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5609309" y="709660"/>
                <a:ext cx="1667427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b="1" dirty="0" smtClean="0"/>
                  <a:t>プロセス特化</a:t>
                </a:r>
                <a:endParaRPr kumimoji="1" lang="ja-JP" altLang="en-US" b="1" dirty="0"/>
              </a:p>
            </p:txBody>
          </p:sp>
        </p:grpSp>
        <p:sp>
          <p:nvSpPr>
            <p:cNvPr id="44" name="テキスト ボックス 43"/>
            <p:cNvSpPr txBox="1"/>
            <p:nvPr/>
          </p:nvSpPr>
          <p:spPr>
            <a:xfrm>
              <a:off x="4767320" y="859536"/>
              <a:ext cx="1962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子会社</a:t>
              </a:r>
              <a:endParaRPr kumimoji="1"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48" name="直線コネクタ 47"/>
          <p:cNvCxnSpPr/>
          <p:nvPr/>
        </p:nvCxnSpPr>
        <p:spPr>
          <a:xfrm>
            <a:off x="8692818" y="400452"/>
            <a:ext cx="0" cy="522539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094018" y="400452"/>
            <a:ext cx="2568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u="sng" dirty="0" smtClean="0"/>
              <a:t>全プロセスを一貫して請負</a:t>
            </a:r>
            <a:endParaRPr kumimoji="1" lang="ja-JP" altLang="en-US" u="sng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9490200" y="400452"/>
            <a:ext cx="183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u="sng" dirty="0" smtClean="0"/>
              <a:t>各プロセスを担当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主に製作・施工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5" name="右矢印 44"/>
          <p:cNvSpPr/>
          <p:nvPr/>
        </p:nvSpPr>
        <p:spPr>
          <a:xfrm>
            <a:off x="8262100" y="2727008"/>
            <a:ext cx="1061732" cy="57607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388770" y="3255574"/>
            <a:ext cx="6463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u="sng" dirty="0" smtClean="0"/>
              <a:t>発注</a:t>
            </a:r>
            <a:endParaRPr kumimoji="1" lang="ja-JP" altLang="en-US" u="sng" dirty="0"/>
          </a:p>
        </p:txBody>
      </p:sp>
      <p:grpSp>
        <p:nvGrpSpPr>
          <p:cNvPr id="56" name="グループ化 55"/>
          <p:cNvGrpSpPr/>
          <p:nvPr/>
        </p:nvGrpSpPr>
        <p:grpSpPr>
          <a:xfrm>
            <a:off x="200911" y="32051"/>
            <a:ext cx="2109412" cy="305233"/>
            <a:chOff x="200911" y="32051"/>
            <a:chExt cx="2109412" cy="305233"/>
          </a:xfrm>
        </p:grpSpPr>
        <p:cxnSp>
          <p:nvCxnSpPr>
            <p:cNvPr id="55" name="直線コネクタ 54"/>
            <p:cNvCxnSpPr/>
            <p:nvPr/>
          </p:nvCxnSpPr>
          <p:spPr>
            <a:xfrm>
              <a:off x="200911" y="207264"/>
              <a:ext cx="21094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テキスト ボックス 52"/>
            <p:cNvSpPr txBox="1"/>
            <p:nvPr/>
          </p:nvSpPr>
          <p:spPr>
            <a:xfrm>
              <a:off x="800100" y="32051"/>
              <a:ext cx="944490" cy="30523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>
              <a:spAutoFit/>
            </a:bodyPr>
            <a:lstStyle/>
            <a:p>
              <a:pPr algn="ctr"/>
              <a:r>
                <a:rPr kumimoji="1" lang="ja-JP" altLang="en-US" b="1" dirty="0" smtClean="0"/>
                <a:t>プロセス</a:t>
              </a:r>
              <a:endParaRPr kumimoji="1" lang="ja-JP" altLang="en-US" b="1" dirty="0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2468879" y="89906"/>
            <a:ext cx="9586982" cy="189525"/>
            <a:chOff x="-3157168" y="89906"/>
            <a:chExt cx="9586982" cy="189525"/>
          </a:xfrm>
        </p:grpSpPr>
        <p:cxnSp>
          <p:nvCxnSpPr>
            <p:cNvPr id="58" name="直線コネクタ 57"/>
            <p:cNvCxnSpPr/>
            <p:nvPr/>
          </p:nvCxnSpPr>
          <p:spPr>
            <a:xfrm>
              <a:off x="-3157168" y="207264"/>
              <a:ext cx="958698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テキスト ボックス 58"/>
            <p:cNvSpPr txBox="1"/>
            <p:nvPr/>
          </p:nvSpPr>
          <p:spPr>
            <a:xfrm>
              <a:off x="1351955" y="89906"/>
              <a:ext cx="1135247" cy="18952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>
              <a:spAutoFit/>
            </a:bodyPr>
            <a:lstStyle/>
            <a:p>
              <a:pPr algn="ctr"/>
              <a:r>
                <a:rPr kumimoji="1" lang="ja-JP" altLang="en-US" b="1" dirty="0" smtClean="0"/>
                <a:t>プレイヤー</a:t>
              </a:r>
              <a:endParaRPr kumimoji="1" lang="ja-JP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177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DFE4-ED60-4BAF-9D99-BA01EBD6D718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386" y="69518"/>
            <a:ext cx="9505227" cy="671896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65073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8035" y="2042608"/>
            <a:ext cx="6420469" cy="3942417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DFE4-ED60-4BAF-9D99-BA01EBD6D718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34963" y="152400"/>
            <a:ext cx="11522075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ja-JP" altLang="en-US" sz="3200" dirty="0" smtClean="0">
                <a:solidFill>
                  <a:schemeClr val="tx1"/>
                </a:solidFill>
              </a:rPr>
              <a:t>上場</a:t>
            </a:r>
            <a:r>
              <a:rPr lang="en-US" altLang="ja-JP" sz="3200" dirty="0" smtClean="0">
                <a:solidFill>
                  <a:schemeClr val="tx1"/>
                </a:solidFill>
              </a:rPr>
              <a:t>8</a:t>
            </a:r>
            <a:r>
              <a:rPr lang="ja-JP" altLang="en-US" sz="3200" dirty="0" smtClean="0">
                <a:solidFill>
                  <a:schemeClr val="tx1"/>
                </a:solidFill>
              </a:rPr>
              <a:t>企業</a:t>
            </a:r>
            <a:r>
              <a:rPr lang="ja-JP" altLang="en-US" sz="3200" dirty="0">
                <a:solidFill>
                  <a:schemeClr val="tx1"/>
                </a:solidFill>
              </a:rPr>
              <a:t>の市場シェアは</a:t>
            </a:r>
            <a:r>
              <a:rPr lang="en-US" altLang="ja-JP" sz="3200" b="1" u="sng" dirty="0">
                <a:solidFill>
                  <a:schemeClr val="tx1"/>
                </a:solidFill>
              </a:rPr>
              <a:t>25%</a:t>
            </a:r>
            <a:r>
              <a:rPr lang="ja-JP" altLang="en-US" sz="3200" b="1" u="sng" dirty="0" smtClean="0">
                <a:solidFill>
                  <a:schemeClr val="tx1"/>
                </a:solidFill>
              </a:rPr>
              <a:t>弱</a:t>
            </a:r>
            <a:r>
              <a:rPr lang="ja-JP" altLang="en-US" sz="3200" dirty="0" smtClean="0">
                <a:solidFill>
                  <a:schemeClr val="tx1"/>
                </a:solidFill>
              </a:rPr>
              <a:t>と低い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ja-JP" altLang="en-US" sz="3200" dirty="0" smtClean="0">
                <a:solidFill>
                  <a:schemeClr val="tx1"/>
                </a:solidFill>
              </a:rPr>
              <a:t>⇒</a:t>
            </a:r>
            <a:r>
              <a:rPr lang="ja-JP" altLang="en-US" sz="3200" b="1" u="sng" dirty="0">
                <a:solidFill>
                  <a:schemeClr val="tx1"/>
                </a:solidFill>
              </a:rPr>
              <a:t>勝ちパターンのない</a:t>
            </a:r>
            <a:r>
              <a:rPr lang="en-US" altLang="ja-JP" sz="3200" b="1" u="sng" dirty="0">
                <a:solidFill>
                  <a:schemeClr val="tx1"/>
                </a:solidFill>
              </a:rPr>
              <a:t>(</a:t>
            </a:r>
            <a:r>
              <a:rPr lang="ja-JP" altLang="en-US" sz="3200" b="1" u="sng" dirty="0">
                <a:solidFill>
                  <a:schemeClr val="tx1"/>
                </a:solidFill>
              </a:rPr>
              <a:t>事業経済性が働きにくい</a:t>
            </a:r>
            <a:r>
              <a:rPr lang="en-US" altLang="ja-JP" sz="3200" b="1" u="sng" dirty="0">
                <a:solidFill>
                  <a:schemeClr val="tx1"/>
                </a:solidFill>
              </a:rPr>
              <a:t>)</a:t>
            </a:r>
            <a:r>
              <a:rPr lang="ja-JP" altLang="en-US" sz="3200" b="1" u="sng" dirty="0">
                <a:solidFill>
                  <a:schemeClr val="tx1"/>
                </a:solidFill>
              </a:rPr>
              <a:t>業界の可能性</a:t>
            </a:r>
            <a:r>
              <a:rPr lang="ja-JP" altLang="en-US" sz="3200" b="1" u="sng" dirty="0" smtClean="0">
                <a:solidFill>
                  <a:schemeClr val="tx1"/>
                </a:solidFill>
              </a:rPr>
              <a:t>？</a:t>
            </a:r>
            <a:endParaRPr lang="ja-JP" altLang="en-US" sz="3200" b="1" u="sng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23875" y="1499398"/>
            <a:ext cx="594425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＜ディスプレイ業界の市場シェア＞</a:t>
            </a:r>
            <a:endParaRPr kumimoji="1"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31975" y="3285899"/>
            <a:ext cx="1872629" cy="14465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市場規模</a:t>
            </a:r>
            <a:r>
              <a:rPr kumimoji="1"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1.6</a:t>
            </a:r>
            <a:r>
              <a:rPr kumimoji="1"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兆円</a:t>
            </a:r>
            <a:r>
              <a:rPr kumimoji="1"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en-US" altLang="ja-JP" sz="2400" dirty="0" smtClean="0"/>
              <a:t>(2018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)</a:t>
            </a:r>
            <a:endParaRPr kumimoji="1" lang="ja-JP" altLang="en-US" sz="3200" baseline="30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6359" y="6179130"/>
            <a:ext cx="11251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263525"/>
            <a:r>
              <a:rPr kumimoji="1" lang="en-US" altLang="ja-JP" dirty="0" smtClean="0"/>
              <a:t>※ </a:t>
            </a:r>
            <a:r>
              <a:rPr kumimoji="1" lang="ja-JP" altLang="en-US" dirty="0" smtClean="0"/>
              <a:t>市場規模：矢野経済研究所 プレスリリース </a:t>
            </a:r>
            <a:r>
              <a:rPr kumimoji="1" lang="en-US" altLang="ja-JP" dirty="0" smtClean="0"/>
              <a:t>No.2062 ｢</a:t>
            </a:r>
            <a:r>
              <a:rPr lang="ja-JP" altLang="en-US" dirty="0"/>
              <a:t>ディスプレイ市場に関する調査を実施（</a:t>
            </a:r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ja-JP" altLang="en-US" dirty="0" smtClean="0"/>
              <a:t>）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より引用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 </a:t>
            </a:r>
            <a:r>
              <a:rPr lang="ja-JP" altLang="en-US" dirty="0" smtClean="0"/>
              <a:t>各社の売上高：各企業の有価証券報告書より引用</a:t>
            </a:r>
            <a:r>
              <a:rPr lang="en-US" altLang="ja-JP" dirty="0" smtClean="0"/>
              <a:t>(2019</a:t>
            </a:r>
            <a:r>
              <a:rPr lang="ja-JP" altLang="en-US" dirty="0" smtClean="0"/>
              <a:t>年</a:t>
            </a:r>
            <a:r>
              <a:rPr lang="en-US" altLang="ja-JP" dirty="0" smtClean="0"/>
              <a:t>8</a:t>
            </a:r>
            <a:r>
              <a:rPr lang="ja-JP" altLang="en-US" dirty="0" smtClean="0"/>
              <a:t>月現在で最新年度の値を採用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333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DFE4-ED60-4BAF-9D99-BA01EBD6D718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1092" y="152400"/>
            <a:ext cx="12109817" cy="15192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ja-JP" altLang="en-US" sz="3200" dirty="0" smtClean="0">
                <a:solidFill>
                  <a:schemeClr val="tx1"/>
                </a:solidFill>
              </a:rPr>
              <a:t>上場</a:t>
            </a:r>
            <a:r>
              <a:rPr lang="en-US" altLang="ja-JP" sz="3200" dirty="0" smtClean="0">
                <a:solidFill>
                  <a:schemeClr val="tx1"/>
                </a:solidFill>
              </a:rPr>
              <a:t>3</a:t>
            </a:r>
            <a:r>
              <a:rPr lang="ja-JP" altLang="en-US" sz="3200" dirty="0" smtClean="0">
                <a:solidFill>
                  <a:schemeClr val="tx1"/>
                </a:solidFill>
              </a:rPr>
              <a:t>社の管理可能コスト比率は低い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ja-JP" altLang="en-US" sz="3200" dirty="0" smtClean="0">
                <a:solidFill>
                  <a:schemeClr val="tx1"/>
                </a:solidFill>
              </a:rPr>
              <a:t>⇒</a:t>
            </a:r>
            <a:r>
              <a:rPr lang="ja-JP" altLang="en-US" sz="3200" b="1" u="sng" dirty="0" smtClean="0">
                <a:solidFill>
                  <a:schemeClr val="tx1"/>
                </a:solidFill>
              </a:rPr>
              <a:t>自社でコントロールできるコストが少ないため、勝ちパターンが作りにくい</a:t>
            </a:r>
            <a:r>
              <a:rPr lang="en-US" altLang="ja-JP" sz="3200" b="1" u="sng" dirty="0" smtClean="0">
                <a:solidFill>
                  <a:schemeClr val="tx1"/>
                </a:solidFill>
              </a:rPr>
              <a:t/>
            </a:r>
            <a:br>
              <a:rPr lang="en-US" altLang="ja-JP" sz="3200" b="1" u="sng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※ </a:t>
            </a:r>
            <a:r>
              <a:rPr lang="ja-JP" altLang="en-US" sz="2400" dirty="0" smtClean="0">
                <a:solidFill>
                  <a:schemeClr val="tx1"/>
                </a:solidFill>
              </a:rPr>
              <a:t>レイはディスプレイ事業以外に</a:t>
            </a:r>
            <a:r>
              <a:rPr lang="en-US" altLang="ja-JP" sz="2400" dirty="0" smtClean="0">
                <a:solidFill>
                  <a:schemeClr val="tx1"/>
                </a:solidFill>
              </a:rPr>
              <a:t>TV CM</a:t>
            </a:r>
            <a:r>
              <a:rPr lang="ja-JP" altLang="en-US" sz="2400" dirty="0" smtClean="0">
                <a:solidFill>
                  <a:schemeClr val="tx1"/>
                </a:solidFill>
              </a:rPr>
              <a:t>事業も行っているため、管理可能コスト比率が比較的高い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03332" y="1685142"/>
            <a:ext cx="738535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＜上場</a:t>
            </a:r>
            <a:r>
              <a:rPr kumimoji="1"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1"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社の売上原価・販管費の比率＞</a:t>
            </a:r>
            <a:endParaRPr kumimoji="1"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6359" y="6136266"/>
            <a:ext cx="9124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263525"/>
            <a:r>
              <a:rPr kumimoji="1" lang="en-US" altLang="ja-JP" dirty="0" smtClean="0"/>
              <a:t>※</a:t>
            </a:r>
            <a:r>
              <a:rPr lang="en-US" altLang="ja-JP" dirty="0" smtClean="0"/>
              <a:t> </a:t>
            </a:r>
            <a:r>
              <a:rPr lang="ja-JP" altLang="en-US" dirty="0" smtClean="0"/>
              <a:t>各社の費用：各企業の有価証券報告書より引用</a:t>
            </a:r>
            <a:r>
              <a:rPr lang="en-US" altLang="ja-JP" dirty="0" smtClean="0"/>
              <a:t>(2019</a:t>
            </a:r>
            <a:r>
              <a:rPr lang="ja-JP" altLang="en-US" dirty="0" smtClean="0"/>
              <a:t>年</a:t>
            </a:r>
            <a:r>
              <a:rPr lang="en-US" altLang="ja-JP" dirty="0" smtClean="0"/>
              <a:t>8</a:t>
            </a:r>
            <a:r>
              <a:rPr lang="ja-JP" altLang="en-US" dirty="0" smtClean="0"/>
              <a:t>月現在で最新年度の値を採用</a:t>
            </a:r>
            <a:r>
              <a:rPr lang="en-US" altLang="ja-JP" dirty="0" smtClean="0"/>
              <a:t>)</a:t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ja-JP" altLang="en-US" dirty="0" smtClean="0"/>
              <a:t>期首</a:t>
            </a:r>
            <a:r>
              <a:rPr lang="en-US" altLang="ja-JP" dirty="0" smtClean="0"/>
              <a:t>/</a:t>
            </a:r>
            <a:r>
              <a:rPr lang="ja-JP" altLang="en-US" dirty="0" smtClean="0"/>
              <a:t>期末の仕掛け品</a:t>
            </a:r>
            <a:r>
              <a:rPr lang="ja-JP" altLang="en-US" dirty="0"/>
              <a:t>棚卸差額や他勘定振替は少額のため省略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970" y="2244001"/>
            <a:ext cx="6693368" cy="4018408"/>
          </a:xfrm>
          <a:prstGeom prst="rect">
            <a:avLst/>
          </a:prstGeom>
        </p:spPr>
      </p:pic>
      <p:cxnSp>
        <p:nvCxnSpPr>
          <p:cNvPr id="5" name="直線コネクタ 4"/>
          <p:cNvCxnSpPr/>
          <p:nvPr/>
        </p:nvCxnSpPr>
        <p:spPr>
          <a:xfrm flipV="1">
            <a:off x="4972050" y="3252794"/>
            <a:ext cx="857250" cy="952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6414654" y="3252794"/>
            <a:ext cx="843396" cy="8953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4200525" y="2428875"/>
            <a:ext cx="0" cy="8715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4200525" y="3300419"/>
            <a:ext cx="0" cy="233838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388356" y="2708557"/>
            <a:ext cx="1560839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dirty="0" smtClean="0"/>
              <a:t>管理可能コスト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88356" y="4403547"/>
            <a:ext cx="1463396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dirty="0" smtClean="0"/>
              <a:t>外部調達コスト</a:t>
            </a:r>
            <a:endParaRPr kumimoji="1" lang="ja-JP" altLang="en-US" dirty="0"/>
          </a:p>
        </p:txBody>
      </p:sp>
      <p:cxnSp>
        <p:nvCxnSpPr>
          <p:cNvPr id="22" name="直線コネクタ 21"/>
          <p:cNvCxnSpPr>
            <a:stCxn id="19" idx="3"/>
          </p:cNvCxnSpPr>
          <p:nvPr/>
        </p:nvCxnSpPr>
        <p:spPr>
          <a:xfrm flipV="1">
            <a:off x="3949195" y="2835615"/>
            <a:ext cx="257045" cy="576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3897616" y="4502724"/>
            <a:ext cx="308624" cy="96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90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DFE4-ED60-4BAF-9D99-BA01EBD6D718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10755" y="152400"/>
            <a:ext cx="11570490" cy="15192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ja-JP" altLang="en-US" sz="3200" dirty="0" smtClean="0">
                <a:solidFill>
                  <a:schemeClr val="tx1"/>
                </a:solidFill>
              </a:rPr>
              <a:t>ディスプレイ業界は景気や季節の影響を受けやすい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ja-JP" altLang="en-US" sz="3200" dirty="0" smtClean="0">
                <a:solidFill>
                  <a:schemeClr val="tx1"/>
                </a:solidFill>
              </a:rPr>
              <a:t>⇒内製化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ja-JP" altLang="en-US" sz="3200" dirty="0" smtClean="0">
                <a:solidFill>
                  <a:schemeClr val="tx1"/>
                </a:solidFill>
              </a:rPr>
              <a:t>固定費を抱え込む</a:t>
            </a:r>
            <a:r>
              <a:rPr lang="en-US" altLang="ja-JP" sz="3200" dirty="0" smtClean="0">
                <a:solidFill>
                  <a:schemeClr val="tx1"/>
                </a:solidFill>
              </a:rPr>
              <a:t>)</a:t>
            </a:r>
            <a:r>
              <a:rPr lang="ja-JP" altLang="en-US" sz="3200" dirty="0" smtClean="0">
                <a:solidFill>
                  <a:schemeClr val="tx1"/>
                </a:solidFill>
              </a:rPr>
              <a:t>リスクが大きいので、外注比率が高い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7047" y="1861470"/>
            <a:ext cx="506741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＜上場</a:t>
            </a:r>
            <a:r>
              <a:rPr kumimoji="1"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1"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社の売上高年次推移＞</a:t>
            </a:r>
            <a:endParaRPr kumimoji="1"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6359" y="6075144"/>
            <a:ext cx="8267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263525"/>
            <a:r>
              <a:rPr kumimoji="1" lang="en-US" altLang="ja-JP" dirty="0" smtClean="0"/>
              <a:t>※</a:t>
            </a:r>
            <a:r>
              <a:rPr lang="en-US" altLang="ja-JP" dirty="0" smtClean="0"/>
              <a:t> </a:t>
            </a:r>
            <a:r>
              <a:rPr lang="ja-JP" altLang="en-US" dirty="0" smtClean="0"/>
              <a:t>各社の売上高：各企業の有価証券報告書より引用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ja-JP" altLang="en-US" dirty="0" smtClean="0"/>
              <a:t>船場</a:t>
            </a:r>
            <a:r>
              <a:rPr lang="ja-JP" altLang="en-US" dirty="0"/>
              <a:t>とインターライフホールディングスは古いデータが見つからなかったので、集計から除外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6828" y="2647369"/>
            <a:ext cx="4806829" cy="292867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26" y="2647369"/>
            <a:ext cx="6857860" cy="2857337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6626404" y="1861470"/>
            <a:ext cx="560602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＜上場</a:t>
            </a:r>
            <a:r>
              <a:rPr kumimoji="1"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1"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社の売上高四半期推移＞</a:t>
            </a:r>
            <a:endParaRPr kumimoji="1"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3130" y="241240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263525"/>
            <a:r>
              <a:rPr lang="ja-JP" altLang="en-US" sz="1100" dirty="0"/>
              <a:t>百万円</a:t>
            </a:r>
            <a:endParaRPr kumimoji="1" lang="ja-JP" altLang="en-US" sz="11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49189" y="241240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263525"/>
            <a:r>
              <a:rPr lang="ja-JP" altLang="en-US" sz="1100" dirty="0"/>
              <a:t>百万円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95525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DFE4-ED60-4BAF-9D99-BA01EBD6D718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11382" y="5791230"/>
            <a:ext cx="10448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263525"/>
            <a:r>
              <a:rPr kumimoji="1" lang="en-US" altLang="ja-JP" dirty="0" smtClean="0"/>
              <a:t>※ </a:t>
            </a:r>
            <a:r>
              <a:rPr kumimoji="1" lang="ja-JP" altLang="en-US" dirty="0" smtClean="0"/>
              <a:t>引用元：</a:t>
            </a:r>
            <a:r>
              <a:rPr lang="ja-JP" altLang="en-US" dirty="0" smtClean="0"/>
              <a:t>ディスプレイ業</a:t>
            </a:r>
            <a:r>
              <a:rPr lang="ja-JP" altLang="en-US" dirty="0"/>
              <a:t>の概要と展望</a:t>
            </a:r>
            <a:r>
              <a:rPr lang="en-US" altLang="ja-JP" dirty="0"/>
              <a:t>｢</a:t>
            </a:r>
            <a:r>
              <a:rPr lang="ja-JP" altLang="en-US" dirty="0"/>
              <a:t>乃村工藝社からみる商環境創造力の考察</a:t>
            </a:r>
            <a:r>
              <a:rPr lang="en-US" altLang="ja-JP" dirty="0"/>
              <a:t>｣ , </a:t>
            </a:r>
            <a:r>
              <a:rPr lang="ja-JP" altLang="en-US" dirty="0"/>
              <a:t>大田原ゼミ</a:t>
            </a:r>
            <a:r>
              <a:rPr lang="en-US" altLang="ja-JP" dirty="0"/>
              <a:t>5</a:t>
            </a:r>
            <a:r>
              <a:rPr lang="ja-JP" altLang="en-US" dirty="0"/>
              <a:t>期生</a:t>
            </a:r>
            <a:r>
              <a:rPr lang="en-US" altLang="ja-JP" dirty="0"/>
              <a:t>3</a:t>
            </a:r>
            <a:r>
              <a:rPr lang="ja-JP" altLang="en-US" dirty="0"/>
              <a:t>班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/>
          <a:srcRect l="13750" t="25847" r="12954" b="10081"/>
          <a:stretch/>
        </p:blipFill>
        <p:spPr>
          <a:xfrm>
            <a:off x="1011382" y="597539"/>
            <a:ext cx="10169236" cy="4997904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3629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グループ化 30"/>
          <p:cNvGrpSpPr/>
          <p:nvPr/>
        </p:nvGrpSpPr>
        <p:grpSpPr>
          <a:xfrm>
            <a:off x="230295" y="152400"/>
            <a:ext cx="5762557" cy="1537855"/>
            <a:chOff x="230295" y="152400"/>
            <a:chExt cx="5762557" cy="1537855"/>
          </a:xfrm>
        </p:grpSpPr>
        <p:sp>
          <p:nvSpPr>
            <p:cNvPr id="4" name="正方形/長方形 3"/>
            <p:cNvSpPr/>
            <p:nvPr/>
          </p:nvSpPr>
          <p:spPr>
            <a:xfrm>
              <a:off x="230295" y="152400"/>
              <a:ext cx="5762557" cy="15378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3200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3600" b="1" u="sng" dirty="0" smtClean="0">
                  <a:solidFill>
                    <a:schemeClr val="tx1"/>
                  </a:solidFill>
                </a:rPr>
                <a:t>多</a:t>
              </a:r>
              <a:r>
                <a:rPr kumimoji="1" lang="ja-JP" altLang="en-US" sz="3200" dirty="0" smtClean="0">
                  <a:solidFill>
                    <a:schemeClr val="tx1"/>
                  </a:solidFill>
                </a:rPr>
                <a:t>品種</a:t>
              </a:r>
              <a:r>
                <a:rPr kumimoji="1" lang="ja-JP" altLang="en-US" sz="3600" b="1" u="sng" dirty="0" smtClean="0">
                  <a:solidFill>
                    <a:schemeClr val="tx1"/>
                  </a:solidFill>
                </a:rPr>
                <a:t>少</a:t>
              </a:r>
              <a:r>
                <a:rPr kumimoji="1" lang="ja-JP" altLang="en-US" sz="3200" dirty="0" smtClean="0">
                  <a:solidFill>
                    <a:schemeClr val="tx1"/>
                  </a:solidFill>
                </a:rPr>
                <a:t>量生産</a:t>
              </a:r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30295" y="152400"/>
              <a:ext cx="5762557" cy="4571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>
                  <a:solidFill>
                    <a:schemeClr val="tx1"/>
                  </a:solidFill>
                </a:rPr>
                <a:t>ディスプレイ業界の特徴①</a:t>
              </a:r>
              <a:endParaRPr kumimoji="1" lang="ja-JP" altLang="en-US" sz="2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184065" y="152400"/>
            <a:ext cx="5762557" cy="1537855"/>
            <a:chOff x="6184065" y="152400"/>
            <a:chExt cx="5762557" cy="1537855"/>
          </a:xfrm>
        </p:grpSpPr>
        <p:sp>
          <p:nvSpPr>
            <p:cNvPr id="21" name="正方形/長方形 20"/>
            <p:cNvSpPr/>
            <p:nvPr/>
          </p:nvSpPr>
          <p:spPr>
            <a:xfrm>
              <a:off x="6184065" y="152400"/>
              <a:ext cx="5762557" cy="15378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3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3200" dirty="0" smtClean="0">
                  <a:solidFill>
                    <a:schemeClr val="tx1"/>
                  </a:solidFill>
                </a:rPr>
                <a:t>景気</a:t>
              </a:r>
              <a:r>
                <a:rPr lang="ja-JP" altLang="en-US" sz="3200" dirty="0">
                  <a:solidFill>
                    <a:schemeClr val="tx1"/>
                  </a:solidFill>
                </a:rPr>
                <a:t>の影響・季節</a:t>
              </a:r>
              <a:r>
                <a:rPr lang="ja-JP" altLang="en-US" sz="3200" dirty="0" smtClean="0">
                  <a:solidFill>
                    <a:schemeClr val="tx1"/>
                  </a:solidFill>
                </a:rPr>
                <a:t>変動：</a:t>
              </a:r>
              <a:r>
                <a:rPr lang="ja-JP" altLang="en-US" sz="3600" b="1" u="sng" dirty="0" smtClean="0">
                  <a:solidFill>
                    <a:schemeClr val="tx1"/>
                  </a:solidFill>
                </a:rPr>
                <a:t>大</a:t>
              </a:r>
              <a:endParaRPr lang="en-US" altLang="ja-JP" sz="3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184065" y="152400"/>
              <a:ext cx="5762557" cy="4571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>
                  <a:solidFill>
                    <a:schemeClr val="tx1"/>
                  </a:solidFill>
                </a:rPr>
                <a:t>ディスプレイ業界の特徴②</a:t>
              </a:r>
              <a:endParaRPr kumimoji="1" lang="ja-JP" altLang="en-US" sz="2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230295" y="2173387"/>
            <a:ext cx="5762557" cy="10503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共有</a:t>
            </a:r>
            <a:r>
              <a:rPr lang="ja-JP" altLang="en-US" sz="2800" dirty="0" smtClean="0">
                <a:solidFill>
                  <a:schemeClr val="tx1"/>
                </a:solidFill>
              </a:rPr>
              <a:t>コスト：</a:t>
            </a:r>
            <a:r>
              <a:rPr lang="ja-JP" altLang="en-US" sz="2800" b="1" u="sng" dirty="0" smtClean="0">
                <a:solidFill>
                  <a:schemeClr val="tx1"/>
                </a:solidFill>
              </a:rPr>
              <a:t>少</a:t>
            </a:r>
            <a:r>
              <a:rPr lang="ja-JP" altLang="en-US" sz="2800" dirty="0" smtClean="0">
                <a:solidFill>
                  <a:schemeClr val="tx1"/>
                </a:solidFill>
              </a:rPr>
              <a:t>、規模</a:t>
            </a:r>
            <a:r>
              <a:rPr lang="ja-JP" altLang="en-US" sz="2800" dirty="0">
                <a:solidFill>
                  <a:schemeClr val="tx1"/>
                </a:solidFill>
              </a:rPr>
              <a:t>を大きく</a:t>
            </a:r>
            <a:r>
              <a:rPr lang="ja-JP" altLang="en-US" sz="2800" dirty="0" smtClean="0">
                <a:solidFill>
                  <a:schemeClr val="tx1"/>
                </a:solidFill>
              </a:rPr>
              <a:t>する</a:t>
            </a:r>
            <a:r>
              <a:rPr lang="en-US" altLang="ja-JP" sz="2800" dirty="0" smtClean="0">
                <a:solidFill>
                  <a:schemeClr val="tx1"/>
                </a:solidFill>
              </a:rPr>
              <a:t/>
            </a:r>
            <a:br>
              <a:rPr lang="en-US" altLang="ja-JP" sz="2800" dirty="0" smtClean="0">
                <a:solidFill>
                  <a:schemeClr val="tx1"/>
                </a:solidFill>
              </a:rPr>
            </a:br>
            <a:r>
              <a:rPr lang="en-US" altLang="ja-JP" sz="2800" b="1" i="1" u="sng" dirty="0" smtClean="0">
                <a:solidFill>
                  <a:schemeClr val="tx1"/>
                </a:solidFill>
              </a:rPr>
              <a:t>(</a:t>
            </a:r>
            <a:r>
              <a:rPr lang="ja-JP" altLang="en-US" sz="2800" b="1" i="1" u="sng" dirty="0">
                <a:solidFill>
                  <a:schemeClr val="tx1"/>
                </a:solidFill>
              </a:rPr>
              <a:t>自社リソースを抱え込む</a:t>
            </a:r>
            <a:r>
              <a:rPr lang="en-US" altLang="ja-JP" sz="2800" b="1" i="1" u="sng" dirty="0">
                <a:solidFill>
                  <a:schemeClr val="tx1"/>
                </a:solidFill>
              </a:rPr>
              <a:t>)</a:t>
            </a:r>
            <a:r>
              <a:rPr lang="ja-JP" altLang="en-US" sz="2800" b="1" i="1" u="sng" dirty="0" smtClean="0">
                <a:solidFill>
                  <a:schemeClr val="tx1"/>
                </a:solidFill>
              </a:rPr>
              <a:t>メリット：少</a:t>
            </a:r>
            <a:endParaRPr kumimoji="1" lang="ja-JP" altLang="en-US" sz="2800" b="1" i="1" u="sng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184065" y="2173387"/>
            <a:ext cx="5762557" cy="10503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u="sng" dirty="0">
                <a:solidFill>
                  <a:schemeClr val="tx1"/>
                </a:solidFill>
              </a:rPr>
              <a:t>自社</a:t>
            </a:r>
            <a:r>
              <a:rPr lang="ja-JP" altLang="en-US" sz="2800" b="1" u="sng" dirty="0" smtClean="0">
                <a:solidFill>
                  <a:schemeClr val="tx1"/>
                </a:solidFill>
              </a:rPr>
              <a:t>リソースを</a:t>
            </a:r>
            <a:r>
              <a:rPr lang="ja-JP" altLang="en-US" sz="2800" b="1" u="sng" dirty="0">
                <a:solidFill>
                  <a:schemeClr val="tx1"/>
                </a:solidFill>
              </a:rPr>
              <a:t>抱え込む</a:t>
            </a:r>
            <a:r>
              <a:rPr lang="ja-JP" altLang="en-US" sz="2800" b="1" u="sng" dirty="0" smtClean="0">
                <a:solidFill>
                  <a:schemeClr val="tx1"/>
                </a:solidFill>
              </a:rPr>
              <a:t>リスク：大</a:t>
            </a:r>
            <a:endParaRPr lang="en-US" altLang="ja-JP" sz="2800" b="1" u="sng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30294" y="3706895"/>
            <a:ext cx="11716327" cy="1155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i="1" dirty="0">
                <a:solidFill>
                  <a:schemeClr val="tx1"/>
                </a:solidFill>
              </a:rPr>
              <a:t>外部調達コスト</a:t>
            </a:r>
            <a:r>
              <a:rPr lang="ja-JP" altLang="en-US" sz="3200" i="1" dirty="0" smtClean="0">
                <a:solidFill>
                  <a:schemeClr val="tx1"/>
                </a:solidFill>
              </a:rPr>
              <a:t>比率：</a:t>
            </a:r>
            <a:r>
              <a:rPr lang="ja-JP" altLang="en-US" sz="3600" b="1" i="1" u="sng" dirty="0" smtClean="0">
                <a:solidFill>
                  <a:schemeClr val="tx1"/>
                </a:solidFill>
              </a:rPr>
              <a:t>高</a:t>
            </a:r>
            <a:r>
              <a:rPr lang="en-US" altLang="ja-JP" sz="3200" i="1" dirty="0" smtClean="0">
                <a:solidFill>
                  <a:schemeClr val="tx1"/>
                </a:solidFill>
              </a:rPr>
              <a:t>(</a:t>
            </a:r>
            <a:r>
              <a:rPr lang="ja-JP" altLang="en-US" sz="3200" i="1" dirty="0">
                <a:solidFill>
                  <a:schemeClr val="tx1"/>
                </a:solidFill>
              </a:rPr>
              <a:t>特に外注費</a:t>
            </a:r>
            <a:r>
              <a:rPr lang="en-US" altLang="ja-JP" sz="3200" i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ja-JP" altLang="en-US" sz="3200" i="1" dirty="0" smtClean="0">
                <a:solidFill>
                  <a:schemeClr val="tx1"/>
                </a:solidFill>
              </a:rPr>
              <a:t>＝</a:t>
            </a:r>
            <a:r>
              <a:rPr lang="ja-JP" altLang="en-US" sz="3200" i="1" dirty="0">
                <a:solidFill>
                  <a:schemeClr val="tx1"/>
                </a:solidFill>
              </a:rPr>
              <a:t>自社でコントロールできる</a:t>
            </a:r>
            <a:r>
              <a:rPr lang="ja-JP" altLang="en-US" sz="3200" i="1" dirty="0" smtClean="0">
                <a:solidFill>
                  <a:schemeClr val="tx1"/>
                </a:solidFill>
              </a:rPr>
              <a:t>コスト：</a:t>
            </a:r>
            <a:r>
              <a:rPr lang="ja-JP" altLang="en-US" sz="3600" b="1" i="1" u="sng" dirty="0" smtClean="0">
                <a:solidFill>
                  <a:schemeClr val="tx1"/>
                </a:solidFill>
              </a:rPr>
              <a:t>低</a:t>
            </a:r>
            <a:endParaRPr lang="ja-JP" altLang="en-US" sz="3200" b="1" i="1" u="sng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30294" y="5345442"/>
            <a:ext cx="11716327" cy="1155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i="1" dirty="0">
                <a:solidFill>
                  <a:schemeClr val="tx1"/>
                </a:solidFill>
              </a:rPr>
              <a:t>ディスプレイ業界は勝ちパターンの少ない事業</a:t>
            </a:r>
            <a:endParaRPr lang="ja-JP" altLang="en-US" sz="4000" b="1" i="1" u="sng" dirty="0">
              <a:solidFill>
                <a:schemeClr val="tx1"/>
              </a:solidFill>
            </a:endParaRPr>
          </a:p>
        </p:txBody>
      </p:sp>
      <p:sp>
        <p:nvSpPr>
          <p:cNvPr id="35" name="下矢印 34"/>
          <p:cNvSpPr/>
          <p:nvPr/>
        </p:nvSpPr>
        <p:spPr>
          <a:xfrm>
            <a:off x="2642182" y="1781827"/>
            <a:ext cx="938783" cy="299987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下矢印 39"/>
          <p:cNvSpPr/>
          <p:nvPr/>
        </p:nvSpPr>
        <p:spPr>
          <a:xfrm>
            <a:off x="8595952" y="1781827"/>
            <a:ext cx="938783" cy="299987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2642182" y="3343046"/>
            <a:ext cx="938783" cy="299987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下矢印 41"/>
          <p:cNvSpPr/>
          <p:nvPr/>
        </p:nvSpPr>
        <p:spPr>
          <a:xfrm>
            <a:off x="8595952" y="3343046"/>
            <a:ext cx="938783" cy="299987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3" name="下矢印 42"/>
          <p:cNvSpPr/>
          <p:nvPr/>
        </p:nvSpPr>
        <p:spPr>
          <a:xfrm>
            <a:off x="5619066" y="4953882"/>
            <a:ext cx="938783" cy="299987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5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352</Words>
  <PresentationFormat>ワイド画面</PresentationFormat>
  <Paragraphs>63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2019-01-27T03:30:04Z</dcterms:created>
  <dcterms:modified xsi:type="dcterms:W3CDTF">2019-08-17T07:33:16Z</dcterms:modified>
</cp:coreProperties>
</file>